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23"/>
  </p:notesMasterIdLst>
  <p:handoutMasterIdLst>
    <p:handoutMasterId r:id="rId24"/>
  </p:handoutMasterIdLst>
  <p:sldIdLst>
    <p:sldId id="256" r:id="rId5"/>
    <p:sldId id="292" r:id="rId6"/>
    <p:sldId id="266" r:id="rId7"/>
    <p:sldId id="295" r:id="rId8"/>
    <p:sldId id="297" r:id="rId9"/>
    <p:sldId id="293" r:id="rId10"/>
    <p:sldId id="298" r:id="rId11"/>
    <p:sldId id="299" r:id="rId12"/>
    <p:sldId id="300" r:id="rId13"/>
    <p:sldId id="301" r:id="rId14"/>
    <p:sldId id="283" r:id="rId15"/>
    <p:sldId id="264" r:id="rId16"/>
    <p:sldId id="289" r:id="rId17"/>
    <p:sldId id="287" r:id="rId18"/>
    <p:sldId id="268" r:id="rId19"/>
    <p:sldId id="296" r:id="rId20"/>
    <p:sldId id="285" r:id="rId21"/>
    <p:sldId id="29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 varScale="1">
        <p:scale>
          <a:sx n="105" d="100"/>
          <a:sy n="105" d="100"/>
        </p:scale>
        <p:origin x="834" y="114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8FBC3-1148-08AC-DDE3-78BEA5A4C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2D112F-8155-1EC6-B8EC-C1FD0BFED1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EFE87E-A14A-2D44-6ED3-AD1FE4398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6A786-F246-C4FB-EE07-06AA257D0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73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27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70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07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19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A46C-2B93-3FCD-BE05-92E890C2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62981-88A3-2409-103A-D8B8E2493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883C1-AB94-8749-470E-57856363D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E5E52-F6EC-31EB-57AE-BA230814D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1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9E1A0-A596-DC8D-65C5-52FDD1444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291C1-D929-041E-B5E8-AD36A6566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E3823-196C-4986-6610-1A9A014D9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DBA4D-2654-71B5-5574-848D8D155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9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246A2-5ADE-F3ED-1BB2-57FEDA3E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ACEF3A-8546-03C3-870A-2ECCAFCE0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D13D2-34C1-3B0C-3889-8838FA29A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E50C-82A3-5300-E308-47D883958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1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5C9A2-6209-B081-DCA2-103AD6F0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4A26C-927A-7CA4-FAC5-C962DB02E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7AB92-8908-E522-633C-A065FD840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BC81A-2C0B-3320-9F17-A98CA581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7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725444"/>
            <a:ext cx="11277600" cy="1044253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45360"/>
            <a:ext cx="3342640" cy="3992880"/>
          </a:xfrm>
        </p:spPr>
        <p:txBody>
          <a:bodyPr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236720" y="2236109"/>
            <a:ext cx="7498080" cy="400213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90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918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318490"/>
            <a:ext cx="737108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E6EDC6B-B9AA-A4D9-A782-C38A0F84F63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993378" y="2318490"/>
            <a:ext cx="3731262" cy="3633047"/>
          </a:xfrm>
        </p:spPr>
        <p:txBody>
          <a:bodyPr anchor="t">
            <a:normAutofit/>
          </a:bodyPr>
          <a:lstStyle>
            <a:lvl1pPr marL="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26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05124"/>
            <a:ext cx="11272649" cy="1062716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7201" y="2234979"/>
            <a:ext cx="11272648" cy="396960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71548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64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070901"/>
            <a:ext cx="11265407" cy="703035"/>
          </a:xfrm>
        </p:spPr>
        <p:txBody>
          <a:bodyPr/>
          <a:lstStyle/>
          <a:p>
            <a:r>
              <a:rPr lang="en-US" dirty="0"/>
              <a:t>ONLINE APPOINTMENT BOOKING (HEALTHCARE)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03F26BE6-8C6F-00FA-E245-06FCB797E1E0}"/>
              </a:ext>
            </a:extLst>
          </p:cNvPr>
          <p:cNvSpPr txBox="1">
            <a:spLocks/>
          </p:cNvSpPr>
          <p:nvPr/>
        </p:nvSpPr>
        <p:spPr>
          <a:xfrm>
            <a:off x="344424" y="2192565"/>
            <a:ext cx="11378182" cy="703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600" dirty="0"/>
              <a:t>Zohaib </a:t>
            </a:r>
            <a:r>
              <a:rPr lang="en-US" sz="1600" dirty="0" err="1"/>
              <a:t>waqar</a:t>
            </a:r>
            <a:endParaRPr lang="en-US" sz="1600" dirty="0"/>
          </a:p>
          <a:p>
            <a:pPr algn="r"/>
            <a:r>
              <a:rPr lang="en-US" sz="1600" dirty="0"/>
              <a:t>29 April 2025</a:t>
            </a:r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70F9-5E11-4CBC-E92E-CF1C3D454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9289-F3B3-6EB7-316A-4B735421B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Functional Requirements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435E0631-8835-5B87-1384-B5D63CB2211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616426-67C9-DE67-9F16-33052F43685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Appointment booking &amp; rescheduling</a:t>
            </a:r>
          </a:p>
          <a:p>
            <a:r>
              <a:rPr lang="en-US" dirty="0"/>
              <a:t>Doctor schedule management</a:t>
            </a:r>
          </a:p>
          <a:p>
            <a:r>
              <a:rPr lang="en-US" dirty="0"/>
              <a:t>Enable data-driven decisions through reporting</a:t>
            </a:r>
          </a:p>
          <a:p>
            <a:r>
              <a:rPr lang="en-US" dirty="0"/>
              <a:t>Appointment reminders via SMS</a:t>
            </a:r>
          </a:p>
          <a:p>
            <a:r>
              <a:rPr lang="en-US" dirty="0"/>
              <a:t>Audit trails for accountability</a:t>
            </a:r>
          </a:p>
          <a:p>
            <a:r>
              <a:rPr lang="en-US" dirty="0"/>
              <a:t>Role-based access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56A0C92-F7F4-1029-D355-88990A0C1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availability display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04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903843E-1FAB-AFBB-BDC9-440FCC8CF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/>
              <a:t>Selecting visual aids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6664CC-F0B7-D2E1-A321-E97944F52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 anchor="t"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r>
              <a:rPr lang="en-US" dirty="0"/>
              <a:t>Pitch variation</a:t>
            </a:r>
          </a:p>
          <a:p>
            <a:r>
              <a:rPr lang="en-US" dirty="0"/>
              <a:t>Tone inflection</a:t>
            </a:r>
          </a:p>
          <a:p>
            <a:r>
              <a:rPr lang="en-US" dirty="0"/>
              <a:t>Volume control</a:t>
            </a:r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Effective body language enhances your message, </a:t>
            </a:r>
            <a:br>
              <a:rPr lang="en-US" dirty="0"/>
            </a:br>
            <a:r>
              <a:rPr lang="en-US" dirty="0"/>
              <a:t>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Speaking impact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Your ability to communicate effectively will leave a lasting impact on your audience</a:t>
            </a:r>
          </a:p>
          <a:p>
            <a:r>
              <a:rPr lang="en-US"/>
              <a:t>Effectively communicating involves not only delivering a message but also resonating with the experiences, values, and emotions of those listening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6A93E959-E68D-08C8-9C1E-5A318B3E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delivery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C1675C6-9CE1-3D87-365F-B3DB1F59CE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17" name="Table Placeholder 3">
            <a:extLst>
              <a:ext uri="{FF2B5EF4-FFF2-40B4-BE49-F238E27FC236}">
                <a16:creationId xmlns:a16="http://schemas.microsoft.com/office/drawing/2014/main" id="{8A222178-BDA0-1F26-F788-4610ADCDC64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484645028"/>
              </p:ext>
            </p:extLst>
          </p:nvPr>
        </p:nvGraphicFramePr>
        <p:xfrm>
          <a:off x="4237038" y="2236788"/>
          <a:ext cx="7493924" cy="3969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73481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1966082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178088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873481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87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32C6-AEE4-A451-A3C8-7C2C8E2A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tips and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443D9-BCAD-2F33-9DE7-54605EFCC2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D2219-E3DF-929F-48CC-5C470A21A177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370479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D7F0B11-5AF3-1D12-4201-C1E09DF7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EF0D1DE7-CAB7-B879-750A-7167B6155FF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08368100"/>
              </p:ext>
            </p:extLst>
          </p:nvPr>
        </p:nvGraphicFramePr>
        <p:xfrm>
          <a:off x="457200" y="2235200"/>
          <a:ext cx="11301156" cy="396960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002874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647704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  <p:pic>
        <p:nvPicPr>
          <p:cNvPr id="23" name="Picture Placeholder 22" descr="A group of people giving each other a high five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095" r="6095"/>
          <a:stretch/>
        </p:blipFill>
        <p:spPr/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149961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Agenda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1" y="2139696"/>
            <a:ext cx="3657600" cy="423367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Problem Statement &amp; Scope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Business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Business Goals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Functional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Functional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Technical Design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Entity Relationship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Tools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 Techniques Demonstrated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Challenges and Solutions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/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Digital platform for patients to book, reschedule, and cancel healthcare appointments online</a:t>
            </a:r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b="163"/>
          <a:stretch/>
        </p:blipFill>
        <p:spPr/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Problem Statement &amp;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b="1" dirty="0"/>
              <a:t> </a:t>
            </a:r>
          </a:p>
          <a:p>
            <a:r>
              <a:rPr lang="en-US" dirty="0"/>
              <a:t>Manual appointment booking caused double bookings, scheduling errors, lack of reporting​.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Scope:</a:t>
            </a:r>
          </a:p>
          <a:p>
            <a:r>
              <a:rPr lang="en-US" b="1" dirty="0"/>
              <a:t>In-Scope:</a:t>
            </a:r>
            <a:r>
              <a:rPr lang="en-US" dirty="0"/>
              <a:t> Appointment scheduling, rescheduling, reminders, reporting​.</a:t>
            </a:r>
          </a:p>
          <a:p>
            <a:r>
              <a:rPr lang="en-US" b="1" dirty="0"/>
              <a:t>Out-of-Scope: </a:t>
            </a:r>
            <a:r>
              <a:rPr lang="en-US" dirty="0"/>
              <a:t>Billing automation, patient diagnosis tracking.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960F-BC6C-1645-6067-671A5E4B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614A-FD18-8C85-E0B8-BBD5C23FE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Business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92380-E0FB-4C5F-FE15-6923C9843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Identify business needs and major pain points​​.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Use Case Diagram</a:t>
            </a:r>
          </a:p>
          <a:p>
            <a:r>
              <a:rPr lang="en-US" dirty="0"/>
              <a:t>System Context Diagram</a:t>
            </a:r>
          </a:p>
          <a:p>
            <a:r>
              <a:rPr lang="en-US" dirty="0"/>
              <a:t>BPMN Process Flow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BC796276-F160-DF12-5750-1121545623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53614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Business Goals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Eliminate manual inefficiencies</a:t>
            </a:r>
          </a:p>
          <a:p>
            <a:r>
              <a:rPr lang="en-US" dirty="0"/>
              <a:t>Improve patient experience</a:t>
            </a:r>
          </a:p>
          <a:p>
            <a:r>
              <a:rPr lang="en-US" dirty="0"/>
              <a:t>Enable data-driven decisions through reporting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4FFCB-66CA-80B3-8DBF-D504576CF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824F-443E-E54D-5C77-FFF42AB05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FUNCTIONAL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5C9FC-12CF-8B64-DFC5-9CF097938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Detail the system's functional requirements​​.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Registration Wireframe</a:t>
            </a:r>
          </a:p>
          <a:p>
            <a:r>
              <a:rPr lang="en-US" dirty="0"/>
              <a:t>Login Wireframe</a:t>
            </a:r>
          </a:p>
          <a:p>
            <a:r>
              <a:rPr lang="en-US" dirty="0"/>
              <a:t>Profile Management Wireframe</a:t>
            </a:r>
          </a:p>
          <a:p>
            <a:r>
              <a:rPr lang="en-US" dirty="0"/>
              <a:t>Appointment Booking Wireframe</a:t>
            </a:r>
          </a:p>
          <a:p>
            <a:r>
              <a:rPr lang="en-US" dirty="0"/>
              <a:t>Appointment History Wireframe</a:t>
            </a:r>
          </a:p>
          <a:p>
            <a:r>
              <a:rPr lang="en-US" dirty="0"/>
              <a:t>Reporting Wireframe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600FEE8C-6A97-CB60-10C5-5F94E67FEC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418808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C3EA8-70F9-196E-5296-69F50E2A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F147-7AF7-78BE-13C4-193E7A74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Functional Requirements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429A8976-7BD1-960A-3B11-34263498F01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14A1F-CC2B-9884-8AD5-CB51BED711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Appointment booking &amp; rescheduling</a:t>
            </a:r>
          </a:p>
          <a:p>
            <a:r>
              <a:rPr lang="en-US" dirty="0"/>
              <a:t>Doctor schedule management</a:t>
            </a:r>
          </a:p>
          <a:p>
            <a:r>
              <a:rPr lang="en-US" dirty="0"/>
              <a:t>Enable data-driven decisions through reporting</a:t>
            </a:r>
          </a:p>
          <a:p>
            <a:r>
              <a:rPr lang="en-US" dirty="0"/>
              <a:t>Appointment reminders via SMS</a:t>
            </a:r>
          </a:p>
          <a:p>
            <a:r>
              <a:rPr lang="en-US" dirty="0"/>
              <a:t>Audit trails for accountability</a:t>
            </a:r>
          </a:p>
          <a:p>
            <a:r>
              <a:rPr lang="en-US" dirty="0"/>
              <a:t>Role-based access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D7DC825-E139-2678-8950-DDE1D62AF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availability display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94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F911-FAD2-94BA-F98B-34156881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C97F-B04B-1512-66D7-A791A82D4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Technical Design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06DECD-FBFE-85D0-80BE-BE746A1BA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Define architecture, data model, and technology choices​​.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MVC (ASP.NET Core MVC framework)</a:t>
            </a:r>
          </a:p>
          <a:p>
            <a:r>
              <a:rPr lang="en-US" dirty="0"/>
              <a:t>MS SQL Server Database</a:t>
            </a:r>
          </a:p>
          <a:p>
            <a:r>
              <a:rPr lang="en-US" dirty="0"/>
              <a:t>Server-rendered HTML/CSS/JavaScript (Razor</a:t>
            </a:r>
            <a:r>
              <a:rPr lang="en-US"/>
              <a:t>)​</a:t>
            </a:r>
            <a:endParaRPr lang="en-US" dirty="0"/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F08D071E-9AAE-C63F-8A1A-C3AA52361A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23272774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27</TotalTime>
  <Words>612</Words>
  <Application>Microsoft Office PowerPoint</Application>
  <PresentationFormat>Widescreen</PresentationFormat>
  <Paragraphs>180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Gill Sans MT</vt:lpstr>
      <vt:lpstr>Wingdings 2</vt:lpstr>
      <vt:lpstr>DividendVTI</vt:lpstr>
      <vt:lpstr>ONLINE APPOINTMENT BOOKING (HEALTHCARE)</vt:lpstr>
      <vt:lpstr>Agenda </vt:lpstr>
      <vt:lpstr>Digital platform for patients to book, reschedule, and cancel healthcare appointments online</vt:lpstr>
      <vt:lpstr>Problem Statement &amp; Scope</vt:lpstr>
      <vt:lpstr>Business Requirements Document</vt:lpstr>
      <vt:lpstr>Key Business Goals</vt:lpstr>
      <vt:lpstr>FUNCTIONAL Requirements Document</vt:lpstr>
      <vt:lpstr>Key Functional Requirements</vt:lpstr>
      <vt:lpstr>Technical Design Document</vt:lpstr>
      <vt:lpstr>Key Functional Requirements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and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NetPC</dc:creator>
  <cp:lastModifiedBy>NetPC</cp:lastModifiedBy>
  <cp:revision>14</cp:revision>
  <dcterms:created xsi:type="dcterms:W3CDTF">2025-04-29T03:36:39Z</dcterms:created>
  <dcterms:modified xsi:type="dcterms:W3CDTF">2025-04-29T04:04:35Z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